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9" r:id="rId3"/>
    <p:sldId id="263" r:id="rId4"/>
    <p:sldId id="264" r:id="rId5"/>
    <p:sldId id="270" r:id="rId6"/>
    <p:sldId id="266" r:id="rId7"/>
    <p:sldId id="267" r:id="rId8"/>
    <p:sldId id="268" r:id="rId9"/>
    <p:sldId id="269"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3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3DB4AEB-56F9-47CF-81EC-B9ECF221D363}" type="datetimeFigureOut">
              <a:rPr lang="zh-CN" altLang="en-US" smtClean="0"/>
              <a:pPr/>
              <a:t>2013-12-5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6526A2-F12F-4901-9790-DF0207D332D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B4AEB-56F9-47CF-81EC-B9ECF221D363}" type="datetimeFigureOut">
              <a:rPr lang="zh-CN" altLang="en-US" smtClean="0"/>
              <a:pPr/>
              <a:t>2013-12-5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526A2-F12F-4901-9790-DF0207D332D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23398;&#26657;&#35268;&#31456;&#21046;&#24230;/&#36130;&#21153;&#21046;&#24230;&#19982;&#27969;&#31243;/&#25253;&#38144;&#32454;&#21017;/&#19978;&#28023;&#24212;&#29992;&#25216;&#26415;&#23398;&#38498;&#20851;&#20110;&#36130;&#21153;&#25253;&#38144;&#30340;&#34917;&#20805;&#35268;&#23450;&#8212;&#8212;&#27818;&#24212;&#38498;&#36130;&#12308;2013&#12309;2&#21495;.doc" TargetMode="External"/><Relationship Id="rId7" Type="http://schemas.openxmlformats.org/officeDocument/2006/relationships/hyperlink" Target="../&#23398;&#26657;&#35268;&#31456;&#21046;&#24230;/&#36130;&#21153;&#21046;&#24230;&#19982;&#27969;&#31243;/&#39044;&#31639;&#31649;&#29702;&#19982;&#19987;&#39033;&#36164;&#37329;/&#19978;&#28023;&#24212;&#29992;&#25216;&#26415;&#23398;&#38498;&#22522;&#26412;&#24314;&#35774;&#36164;&#37329;&#31649;&#29702;&#21150;&#27861;&#8212;&#8212;&#27818;&#24212;&#38498;&#36130;&#12308;2010&#12309;13&#21495;.docx" TargetMode="External"/><Relationship Id="rId2" Type="http://schemas.openxmlformats.org/officeDocument/2006/relationships/hyperlink" Target="../&#23398;&#26657;&#35268;&#31456;&#21046;&#24230;/&#36130;&#21153;&#21046;&#24230;&#19982;&#27969;&#31243;/&#25253;&#38144;&#32454;&#21017;/&#19978;&#28023;&#24212;&#29992;&#25216;&#26415;&#23398;&#38498;&#20851;&#20110;&#25253;&#38144;&#21644;&#20511;&#27454;&#30340;&#35268;&#23450;&#8212;&#8212;&#27818;&#24212;&#36130;&#38498;%5b2010%5d8&#21495;.docx" TargetMode="External"/><Relationship Id="rId1" Type="http://schemas.openxmlformats.org/officeDocument/2006/relationships/slideLayout" Target="../slideLayouts/slideLayout2.xml"/><Relationship Id="rId6" Type="http://schemas.openxmlformats.org/officeDocument/2006/relationships/hyperlink" Target="../&#23398;&#26657;&#35268;&#31456;&#21046;&#24230;/&#36130;&#21153;&#21046;&#24230;&#19982;&#27969;&#31243;/&#39044;&#31639;&#31649;&#29702;&#19982;&#19987;&#39033;&#36164;&#37329;/&#19978;&#28023;&#24212;&#29992;&#25216;&#26415;&#23398;&#38498;&#19987;&#39033;&#32463;&#36153;&#31649;&#29702;&#21150;&#27861;&#8212;&#8212;&#27818;&#24212;&#36130;&#38498;%5b2010%5d9&#21495;.docx" TargetMode="External"/><Relationship Id="rId5" Type="http://schemas.openxmlformats.org/officeDocument/2006/relationships/hyperlink" Target="../&#23398;&#26657;&#35268;&#31456;&#21046;&#24230;/&#36130;&#21153;&#21046;&#24230;&#19982;&#27969;&#31243;/&#39044;&#31639;&#31649;&#29702;&#19982;&#19987;&#39033;&#36164;&#37329;/&#19978;&#28023;&#24212;&#29992;&#25216;&#26415;&#23398;&#38498;&#39044;&#31639;&#31649;&#29702;&#21150;&#27861;&#8212;&#8212;&#27818;&#24212;&#36130;&#38498;%5b2010%5d7&#21495;.docx" TargetMode="External"/><Relationship Id="rId4" Type="http://schemas.openxmlformats.org/officeDocument/2006/relationships/hyperlink" Target="../&#23398;&#26657;&#35268;&#31456;&#21046;&#24230;/&#36130;&#21153;&#21046;&#24230;&#19982;&#27969;&#31243;/&#25253;&#38144;&#32454;&#21017;/&#20851;&#20110;&#35843;&#25972;&#25105;&#26657;&#24046;&#26053;&#36153;&#25253;&#38144;&#26631;&#20934;&#30340;&#36890;&#30693;&#8212;&#8212;2011-06-29.docx"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23398;&#26657;&#35268;&#31456;&#21046;&#24230;/&#31185;&#25216;&#22788;/&#19978;&#28023;&#24212;&#29992;&#25216;&#26415;&#23398;&#38498;&#31185;&#30740;&#32463;&#36153;&#31649;&#29702;&#21150;&#27861;---20131001.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sz="4000" dirty="0" smtClean="0">
                <a:latin typeface="微软雅黑" pitchFamily="34" charset="-122"/>
                <a:ea typeface="微软雅黑" pitchFamily="34" charset="-122"/>
              </a:rPr>
              <a:t>财务报销培训</a:t>
            </a:r>
            <a:r>
              <a:rPr lang="en-US" altLang="zh-CN" sz="2200" dirty="0" smtClean="0">
                <a:latin typeface="微软雅黑" pitchFamily="34" charset="-122"/>
                <a:ea typeface="微软雅黑" pitchFamily="34" charset="-122"/>
              </a:rPr>
              <a:t/>
            </a:r>
            <a:br>
              <a:rPr lang="en-US" altLang="zh-CN" sz="2200" dirty="0" smtClean="0">
                <a:latin typeface="微软雅黑" pitchFamily="34" charset="-122"/>
                <a:ea typeface="微软雅黑" pitchFamily="34" charset="-122"/>
              </a:rPr>
            </a:br>
            <a:endParaRPr lang="zh-CN" altLang="en-US" dirty="0"/>
          </a:p>
        </p:txBody>
      </p:sp>
      <p:sp>
        <p:nvSpPr>
          <p:cNvPr id="3" name="内容占位符 2"/>
          <p:cNvSpPr>
            <a:spLocks noGrp="1"/>
          </p:cNvSpPr>
          <p:nvPr>
            <p:ph idx="1"/>
          </p:nvPr>
        </p:nvSpPr>
        <p:spPr>
          <a:xfrm>
            <a:off x="500034" y="1142984"/>
            <a:ext cx="8229600" cy="4525963"/>
          </a:xfrm>
        </p:spPr>
        <p:txBody>
          <a:bodyPr>
            <a:normAutofit/>
          </a:bodyPr>
          <a:lstStyle/>
          <a:p>
            <a:pPr>
              <a:buNone/>
            </a:pPr>
            <a:r>
              <a:rPr lang="zh-CN" altLang="en-US" sz="2000" dirty="0" smtClean="0">
                <a:latin typeface="微软雅黑" pitchFamily="34" charset="-122"/>
                <a:ea typeface="微软雅黑" pitchFamily="34" charset="-122"/>
              </a:rPr>
              <a:t>一、报销制度</a:t>
            </a:r>
            <a:endParaRPr lang="en-US" altLang="zh-CN" sz="2000" dirty="0" smtClean="0">
              <a:latin typeface="微软雅黑" pitchFamily="34" charset="-122"/>
              <a:ea typeface="微软雅黑" pitchFamily="34" charset="-122"/>
            </a:endParaRPr>
          </a:p>
          <a:p>
            <a:pPr>
              <a:buNone/>
            </a:pPr>
            <a:r>
              <a:rPr lang="zh-CN" altLang="en-US" sz="18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财务处相关制度均可在校内网站上查询，并会适时更新</a:t>
            </a:r>
            <a:r>
              <a:rPr lang="zh-CN" altLang="en-US" sz="1600" dirty="0" smtClean="0"/>
              <a:t>。</a:t>
            </a:r>
            <a:endParaRPr lang="en-US" altLang="zh-CN" sz="1600" dirty="0" smtClean="0"/>
          </a:p>
          <a:p>
            <a:pPr>
              <a:buNone/>
            </a:pPr>
            <a:endParaRPr lang="zh-CN" altLang="en-US" dirty="0"/>
          </a:p>
        </p:txBody>
      </p:sp>
      <p:pic>
        <p:nvPicPr>
          <p:cNvPr id="5" name="图片 4"/>
          <p:cNvPicPr/>
          <p:nvPr/>
        </p:nvPicPr>
        <p:blipFill>
          <a:blip r:embed="rId2" cstate="print"/>
          <a:srcRect/>
          <a:stretch>
            <a:fillRect/>
          </a:stretch>
        </p:blipFill>
        <p:spPr bwMode="auto">
          <a:xfrm>
            <a:off x="1142976" y="1857364"/>
            <a:ext cx="5715040" cy="421484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357166"/>
            <a:ext cx="8229600" cy="939784"/>
          </a:xfrm>
        </p:spPr>
        <p:txBody>
          <a:bodyPr>
            <a:normAutofit/>
          </a:bodyPr>
          <a:lstStyle/>
          <a:p>
            <a:pPr algn="l"/>
            <a:r>
              <a:rPr lang="zh-CN" altLang="en-US" sz="3600" dirty="0" smtClean="0">
                <a:latin typeface="微软雅黑" pitchFamily="34" charset="-122"/>
                <a:ea typeface="微软雅黑" pitchFamily="34" charset="-122"/>
              </a:rPr>
              <a:t>财务报销培训</a:t>
            </a:r>
            <a:endParaRPr lang="zh-CN" altLang="en-US" sz="3600" dirty="0"/>
          </a:p>
        </p:txBody>
      </p:sp>
      <p:sp>
        <p:nvSpPr>
          <p:cNvPr id="3" name="内容占位符 2"/>
          <p:cNvSpPr>
            <a:spLocks noGrp="1"/>
          </p:cNvSpPr>
          <p:nvPr>
            <p:ph idx="1"/>
          </p:nvPr>
        </p:nvSpPr>
        <p:spPr>
          <a:xfrm>
            <a:off x="457200" y="1071546"/>
            <a:ext cx="8229600" cy="5357850"/>
          </a:xfrm>
        </p:spPr>
        <p:txBody>
          <a:bodyPr>
            <a:normAutofit fontScale="92500" lnSpcReduction="10000"/>
          </a:bodyPr>
          <a:lstStyle/>
          <a:p>
            <a:pPr>
              <a:buNone/>
            </a:pPr>
            <a:r>
              <a:rPr lang="zh-CN" altLang="en-US" sz="1700" dirty="0" smtClean="0">
                <a:latin typeface="微软雅黑" pitchFamily="34" charset="-122"/>
                <a:ea typeface="微软雅黑" pitchFamily="34" charset="-122"/>
              </a:rPr>
              <a:t>     具体执行时主要以如下制度作为参考，并结合科技处、教务处、学科办等校内其他处室的相关规定：</a:t>
            </a:r>
          </a:p>
          <a:p>
            <a:pPr lvl="0">
              <a:buFont typeface="+mj-lt"/>
              <a:buAutoNum type="arabicPeriod"/>
            </a:pPr>
            <a:r>
              <a:rPr lang="zh-CN" altLang="en-US" sz="1700" dirty="0" smtClean="0">
                <a:latin typeface="微软雅黑" pitchFamily="34" charset="-122"/>
                <a:ea typeface="微软雅黑" pitchFamily="34" charset="-122"/>
                <a:hlinkClick r:id="rId2" action="ppaction://hlinkfile"/>
              </a:rPr>
              <a:t>上海应用技术学院关于报销和借款的规定</a:t>
            </a:r>
            <a:r>
              <a:rPr lang="en-US" altLang="zh-CN" sz="1700" dirty="0" smtClean="0">
                <a:latin typeface="微软雅黑" pitchFamily="34" charset="-122"/>
                <a:ea typeface="微软雅黑" pitchFamily="34" charset="-122"/>
                <a:hlinkClick r:id="rId2" action="ppaction://hlinkfile"/>
              </a:rPr>
              <a:t>——</a:t>
            </a:r>
            <a:r>
              <a:rPr lang="zh-CN" altLang="en-US" sz="1700" dirty="0" smtClean="0">
                <a:latin typeface="微软雅黑" pitchFamily="34" charset="-122"/>
                <a:ea typeface="微软雅黑" pitchFamily="34" charset="-122"/>
                <a:hlinkClick r:id="rId2" action="ppaction://hlinkfile"/>
              </a:rPr>
              <a:t>沪应财院</a:t>
            </a:r>
            <a:r>
              <a:rPr lang="en-US" altLang="zh-CN" sz="1700" dirty="0" smtClean="0">
                <a:latin typeface="微软雅黑" pitchFamily="34" charset="-122"/>
                <a:ea typeface="微软雅黑" pitchFamily="34" charset="-122"/>
                <a:hlinkClick r:id="rId2" action="ppaction://hlinkfile"/>
              </a:rPr>
              <a:t>[2010]8</a:t>
            </a:r>
            <a:r>
              <a:rPr lang="zh-CN" altLang="en-US" sz="1700" dirty="0" smtClean="0">
                <a:latin typeface="微软雅黑" pitchFamily="34" charset="-122"/>
                <a:ea typeface="微软雅黑" pitchFamily="34" charset="-122"/>
                <a:hlinkClick r:id="rId2" action="ppaction://hlinkfile"/>
              </a:rPr>
              <a:t>号</a:t>
            </a:r>
            <a:r>
              <a:rPr lang="en-US" altLang="zh-CN" sz="1700" dirty="0" smtClean="0">
                <a:latin typeface="微软雅黑" pitchFamily="34" charset="-122"/>
                <a:ea typeface="微软雅黑" pitchFamily="34" charset="-122"/>
                <a:hlinkClick r:id="rId2" action="ppaction://hlinkfile"/>
              </a:rPr>
              <a:t>.</a:t>
            </a:r>
            <a:r>
              <a:rPr lang="en-US" altLang="zh-CN" sz="1700" dirty="0" err="1" smtClean="0">
                <a:latin typeface="微软雅黑" pitchFamily="34" charset="-122"/>
                <a:ea typeface="微软雅黑" pitchFamily="34" charset="-122"/>
                <a:hlinkClick r:id="rId2" action="ppaction://hlinkfile"/>
              </a:rPr>
              <a:t>docx</a:t>
            </a:r>
            <a:endParaRPr lang="zh-CN" altLang="en-US" sz="1700" dirty="0" smtClean="0">
              <a:latin typeface="微软雅黑" pitchFamily="34" charset="-122"/>
              <a:ea typeface="微软雅黑" pitchFamily="34" charset="-122"/>
            </a:endParaRPr>
          </a:p>
          <a:p>
            <a:pPr lvl="0">
              <a:buFont typeface="+mj-lt"/>
              <a:buAutoNum type="arabicPeriod"/>
            </a:pPr>
            <a:r>
              <a:rPr lang="zh-CN" altLang="en-US" sz="1700" dirty="0" smtClean="0">
                <a:latin typeface="微软雅黑" pitchFamily="34" charset="-122"/>
                <a:ea typeface="微软雅黑" pitchFamily="34" charset="-122"/>
                <a:hlinkClick r:id="rId3" action="ppaction://hlinkfile"/>
              </a:rPr>
              <a:t>上海应用技术学院关于财务报销的补充规定</a:t>
            </a:r>
            <a:r>
              <a:rPr lang="en-US" altLang="zh-CN" sz="1700" dirty="0" smtClean="0">
                <a:latin typeface="微软雅黑" pitchFamily="34" charset="-122"/>
                <a:ea typeface="微软雅黑" pitchFamily="34" charset="-122"/>
                <a:hlinkClick r:id="rId3" action="ppaction://hlinkfile"/>
              </a:rPr>
              <a:t>——</a:t>
            </a:r>
            <a:r>
              <a:rPr lang="zh-CN" altLang="en-US" sz="1700" dirty="0" smtClean="0">
                <a:latin typeface="微软雅黑" pitchFamily="34" charset="-122"/>
                <a:ea typeface="微软雅黑" pitchFamily="34" charset="-122"/>
                <a:hlinkClick r:id="rId3" action="ppaction://hlinkfile"/>
              </a:rPr>
              <a:t>沪应院财</a:t>
            </a:r>
            <a:r>
              <a:rPr lang="en-US" altLang="zh-CN" sz="1700" dirty="0" smtClean="0">
                <a:latin typeface="微软雅黑" pitchFamily="34" charset="-122"/>
                <a:ea typeface="微软雅黑" pitchFamily="34" charset="-122"/>
                <a:hlinkClick r:id="rId3" action="ppaction://hlinkfile"/>
              </a:rPr>
              <a:t>〔2013〕2</a:t>
            </a:r>
            <a:r>
              <a:rPr lang="zh-CN" altLang="en-US" sz="1700" dirty="0" smtClean="0">
                <a:latin typeface="微软雅黑" pitchFamily="34" charset="-122"/>
                <a:ea typeface="微软雅黑" pitchFamily="34" charset="-122"/>
                <a:hlinkClick r:id="rId3" action="ppaction://hlinkfile"/>
              </a:rPr>
              <a:t>号</a:t>
            </a:r>
            <a:r>
              <a:rPr lang="en-US" altLang="zh-CN" sz="1700" dirty="0" smtClean="0">
                <a:latin typeface="微软雅黑" pitchFamily="34" charset="-122"/>
                <a:ea typeface="微软雅黑" pitchFamily="34" charset="-122"/>
                <a:hlinkClick r:id="rId3" action="ppaction://hlinkfile"/>
              </a:rPr>
              <a:t>.doc</a:t>
            </a:r>
            <a:endParaRPr lang="zh-CN" altLang="en-US" sz="1700" dirty="0" smtClean="0">
              <a:latin typeface="微软雅黑" pitchFamily="34" charset="-122"/>
              <a:ea typeface="微软雅黑" pitchFamily="34" charset="-122"/>
            </a:endParaRPr>
          </a:p>
          <a:p>
            <a:pPr lvl="0">
              <a:buFont typeface="+mj-lt"/>
              <a:buAutoNum type="arabicPeriod"/>
            </a:pPr>
            <a:r>
              <a:rPr lang="zh-CN" altLang="en-US" sz="1700" dirty="0" smtClean="0">
                <a:latin typeface="微软雅黑" pitchFamily="34" charset="-122"/>
                <a:ea typeface="微软雅黑" pitchFamily="34" charset="-122"/>
                <a:hlinkClick r:id="rId4" action="ppaction://hlinkfile"/>
              </a:rPr>
              <a:t>关于调整我校差旅费报销标准的通知</a:t>
            </a:r>
            <a:r>
              <a:rPr lang="en-US" altLang="zh-CN" sz="1700" dirty="0" smtClean="0">
                <a:latin typeface="微软雅黑" pitchFamily="34" charset="-122"/>
                <a:ea typeface="微软雅黑" pitchFamily="34" charset="-122"/>
                <a:hlinkClick r:id="rId4" action="ppaction://hlinkfile"/>
              </a:rPr>
              <a:t>——2011-06-29</a:t>
            </a:r>
            <a:endParaRPr lang="en-US" altLang="zh-CN" sz="1700" dirty="0" smtClean="0">
              <a:latin typeface="微软雅黑" pitchFamily="34" charset="-122"/>
              <a:ea typeface="微软雅黑" pitchFamily="34" charset="-122"/>
            </a:endParaRPr>
          </a:p>
          <a:p>
            <a:pPr lvl="0">
              <a:buFont typeface="+mj-lt"/>
              <a:buAutoNum type="arabicPeriod"/>
            </a:pPr>
            <a:r>
              <a:rPr lang="zh-CN" altLang="en-US" sz="1700" dirty="0" smtClean="0">
                <a:latin typeface="微软雅黑" pitchFamily="34" charset="-122"/>
                <a:ea typeface="微软雅黑" pitchFamily="34" charset="-122"/>
                <a:hlinkClick r:id="rId5" action="ppaction://hlinkfile"/>
              </a:rPr>
              <a:t>上海应用技术学院预算管理办法</a:t>
            </a:r>
            <a:r>
              <a:rPr lang="en-US" altLang="zh-CN" sz="1700" dirty="0" smtClean="0">
                <a:latin typeface="微软雅黑" pitchFamily="34" charset="-122"/>
                <a:ea typeface="微软雅黑" pitchFamily="34" charset="-122"/>
                <a:hlinkClick r:id="rId5" action="ppaction://hlinkfile"/>
              </a:rPr>
              <a:t>——</a:t>
            </a:r>
            <a:r>
              <a:rPr lang="zh-CN" altLang="en-US" sz="1700" dirty="0" smtClean="0">
                <a:latin typeface="微软雅黑" pitchFamily="34" charset="-122"/>
                <a:ea typeface="微软雅黑" pitchFamily="34" charset="-122"/>
                <a:hlinkClick r:id="rId5" action="ppaction://hlinkfile"/>
              </a:rPr>
              <a:t>沪应财院</a:t>
            </a:r>
            <a:r>
              <a:rPr lang="en-US" altLang="zh-CN" sz="1700" dirty="0" smtClean="0">
                <a:latin typeface="微软雅黑" pitchFamily="34" charset="-122"/>
                <a:ea typeface="微软雅黑" pitchFamily="34" charset="-122"/>
                <a:hlinkClick r:id="rId5" action="ppaction://hlinkfile"/>
              </a:rPr>
              <a:t>[2010]7</a:t>
            </a:r>
            <a:r>
              <a:rPr lang="zh-CN" altLang="en-US" sz="1700" dirty="0" smtClean="0">
                <a:latin typeface="微软雅黑" pitchFamily="34" charset="-122"/>
                <a:ea typeface="微软雅黑" pitchFamily="34" charset="-122"/>
                <a:hlinkClick r:id="rId5" action="ppaction://hlinkfile"/>
              </a:rPr>
              <a:t>号</a:t>
            </a:r>
            <a:endParaRPr lang="zh-CN" altLang="en-US" sz="1700" dirty="0" smtClean="0">
              <a:latin typeface="微软雅黑" pitchFamily="34" charset="-122"/>
              <a:ea typeface="微软雅黑" pitchFamily="34" charset="-122"/>
            </a:endParaRPr>
          </a:p>
          <a:p>
            <a:pPr lvl="0">
              <a:buFont typeface="+mj-lt"/>
              <a:buAutoNum type="arabicPeriod"/>
            </a:pPr>
            <a:r>
              <a:rPr lang="zh-CN" altLang="en-US" sz="1700" dirty="0" smtClean="0">
                <a:latin typeface="微软雅黑" pitchFamily="34" charset="-122"/>
                <a:ea typeface="微软雅黑" pitchFamily="34" charset="-122"/>
                <a:hlinkClick r:id="rId6" action="ppaction://hlinkfile"/>
              </a:rPr>
              <a:t>上海应用技术学院专项经费管理办法</a:t>
            </a:r>
            <a:r>
              <a:rPr lang="en-US" altLang="zh-CN" sz="1700" dirty="0" smtClean="0">
                <a:latin typeface="微软雅黑" pitchFamily="34" charset="-122"/>
                <a:ea typeface="微软雅黑" pitchFamily="34" charset="-122"/>
                <a:hlinkClick r:id="rId6" action="ppaction://hlinkfile"/>
              </a:rPr>
              <a:t>——</a:t>
            </a:r>
            <a:r>
              <a:rPr lang="zh-CN" altLang="en-US" sz="1700" dirty="0" smtClean="0">
                <a:latin typeface="微软雅黑" pitchFamily="34" charset="-122"/>
                <a:ea typeface="微软雅黑" pitchFamily="34" charset="-122"/>
                <a:hlinkClick r:id="rId6" action="ppaction://hlinkfile"/>
              </a:rPr>
              <a:t>沪应财院</a:t>
            </a:r>
            <a:r>
              <a:rPr lang="en-US" altLang="zh-CN" sz="1700" dirty="0" smtClean="0">
                <a:latin typeface="微软雅黑" pitchFamily="34" charset="-122"/>
                <a:ea typeface="微软雅黑" pitchFamily="34" charset="-122"/>
                <a:hlinkClick r:id="rId6" action="ppaction://hlinkfile"/>
              </a:rPr>
              <a:t>[2010]9</a:t>
            </a:r>
            <a:r>
              <a:rPr lang="zh-CN" altLang="en-US" sz="1700" dirty="0" smtClean="0">
                <a:latin typeface="微软雅黑" pitchFamily="34" charset="-122"/>
                <a:ea typeface="微软雅黑" pitchFamily="34" charset="-122"/>
                <a:hlinkClick r:id="rId6" action="ppaction://hlinkfile"/>
              </a:rPr>
              <a:t>号</a:t>
            </a:r>
            <a:endParaRPr lang="zh-CN" altLang="en-US" sz="1700" dirty="0" smtClean="0">
              <a:latin typeface="微软雅黑" pitchFamily="34" charset="-122"/>
              <a:ea typeface="微软雅黑" pitchFamily="34" charset="-122"/>
            </a:endParaRPr>
          </a:p>
          <a:p>
            <a:pPr lvl="0">
              <a:buFont typeface="+mj-lt"/>
              <a:buAutoNum type="arabicPeriod"/>
            </a:pPr>
            <a:r>
              <a:rPr lang="zh-CN" altLang="en-US" sz="1700" dirty="0" smtClean="0">
                <a:latin typeface="微软雅黑" pitchFamily="34" charset="-122"/>
                <a:ea typeface="微软雅黑" pitchFamily="34" charset="-122"/>
                <a:hlinkClick r:id="rId7" action="ppaction://hlinkfile"/>
              </a:rPr>
              <a:t>上海应用技术学院基本建设资金管理办法</a:t>
            </a:r>
            <a:r>
              <a:rPr lang="en-US" altLang="zh-CN" sz="1700" dirty="0" smtClean="0">
                <a:latin typeface="微软雅黑" pitchFamily="34" charset="-122"/>
                <a:ea typeface="微软雅黑" pitchFamily="34" charset="-122"/>
                <a:hlinkClick r:id="rId7" action="ppaction://hlinkfile"/>
              </a:rPr>
              <a:t>——</a:t>
            </a:r>
            <a:r>
              <a:rPr lang="zh-CN" altLang="en-US" sz="1700" dirty="0" smtClean="0">
                <a:latin typeface="微软雅黑" pitchFamily="34" charset="-122"/>
                <a:ea typeface="微软雅黑" pitchFamily="34" charset="-122"/>
                <a:hlinkClick r:id="rId7" action="ppaction://hlinkfile"/>
              </a:rPr>
              <a:t>沪应院财</a:t>
            </a:r>
            <a:r>
              <a:rPr lang="en-US" altLang="zh-CN" sz="1700" dirty="0" smtClean="0">
                <a:latin typeface="微软雅黑" pitchFamily="34" charset="-122"/>
                <a:ea typeface="微软雅黑" pitchFamily="34" charset="-122"/>
                <a:hlinkClick r:id="rId7" action="ppaction://hlinkfile"/>
              </a:rPr>
              <a:t>〔2010〕13</a:t>
            </a:r>
            <a:r>
              <a:rPr lang="zh-CN" altLang="en-US" sz="1700" dirty="0" smtClean="0">
                <a:latin typeface="微软雅黑" pitchFamily="34" charset="-122"/>
                <a:ea typeface="微软雅黑" pitchFamily="34" charset="-122"/>
                <a:hlinkClick r:id="rId7" action="ppaction://hlinkfile"/>
              </a:rPr>
              <a:t>号</a:t>
            </a:r>
            <a:endParaRPr lang="en-US" altLang="zh-CN" sz="1700" dirty="0" smtClean="0">
              <a:latin typeface="微软雅黑" pitchFamily="34" charset="-122"/>
              <a:ea typeface="微软雅黑" pitchFamily="34" charset="-122"/>
            </a:endParaRPr>
          </a:p>
          <a:p>
            <a:pPr lvl="0">
              <a:buFont typeface="+mj-lt"/>
              <a:buAutoNum type="arabicPeriod"/>
            </a:pPr>
            <a:endParaRPr lang="en-US" altLang="zh-CN" sz="1800" dirty="0" smtClean="0">
              <a:latin typeface="微软雅黑" pitchFamily="34" charset="-122"/>
              <a:ea typeface="微软雅黑" pitchFamily="34" charset="-122"/>
            </a:endParaRPr>
          </a:p>
          <a:p>
            <a:pPr lvl="0">
              <a:buNone/>
            </a:pPr>
            <a:r>
              <a:rPr lang="zh-CN" altLang="en-US" sz="2200" dirty="0" smtClean="0">
                <a:latin typeface="微软雅黑" pitchFamily="34" charset="-122"/>
                <a:ea typeface="微软雅黑" pitchFamily="34" charset="-122"/>
              </a:rPr>
              <a:t>二、报销注意事项：</a:t>
            </a:r>
            <a:endParaRPr lang="en-US" altLang="zh-CN" sz="2200" dirty="0" smtClean="0">
              <a:latin typeface="微软雅黑" pitchFamily="34" charset="-122"/>
              <a:ea typeface="微软雅黑" pitchFamily="34" charset="-122"/>
            </a:endParaRPr>
          </a:p>
          <a:p>
            <a:pPr lvl="0">
              <a:buNone/>
            </a:pPr>
            <a:r>
              <a:rPr lang="en-US" altLang="zh-CN" sz="1900" dirty="0" smtClean="0">
                <a:latin typeface="微软雅黑" pitchFamily="34" charset="-122"/>
                <a:ea typeface="微软雅黑" pitchFamily="34" charset="-122"/>
              </a:rPr>
              <a:t>(</a:t>
            </a:r>
            <a:r>
              <a:rPr lang="zh-CN" altLang="en-US" sz="1900" dirty="0" smtClean="0">
                <a:latin typeface="微软雅黑" pitchFamily="34" charset="-122"/>
                <a:ea typeface="微软雅黑" pitchFamily="34" charset="-122"/>
              </a:rPr>
              <a:t>一）公务卡</a:t>
            </a:r>
          </a:p>
          <a:p>
            <a:pPr lvl="0">
              <a:buFont typeface="+mj-lt"/>
              <a:buAutoNum type="arabicPeriod"/>
            </a:pPr>
            <a:r>
              <a:rPr lang="en-US" sz="1700" dirty="0" smtClean="0">
                <a:latin typeface="微软雅黑" pitchFamily="34" charset="-122"/>
                <a:ea typeface="微软雅黑" pitchFamily="34" charset="-122"/>
              </a:rPr>
              <a:t> </a:t>
            </a:r>
            <a:r>
              <a:rPr lang="zh-CN" altLang="en-US" sz="1700" dirty="0" smtClean="0">
                <a:latin typeface="微软雅黑" pitchFamily="34" charset="-122"/>
                <a:ea typeface="微软雅黑" pitchFamily="34" charset="-122"/>
              </a:rPr>
              <a:t>项目编码以“</a:t>
            </a:r>
            <a:r>
              <a:rPr lang="en-US" sz="1700" dirty="0" smtClean="0">
                <a:latin typeface="微软雅黑" pitchFamily="34" charset="-122"/>
                <a:ea typeface="微软雅黑" pitchFamily="34" charset="-122"/>
              </a:rPr>
              <a:t>101</a:t>
            </a:r>
            <a:r>
              <a:rPr lang="zh-CN" altLang="en-US" sz="1700" dirty="0" smtClean="0">
                <a:latin typeface="微软雅黑" pitchFamily="34" charset="-122"/>
                <a:ea typeface="微软雅黑" pitchFamily="34" charset="-122"/>
              </a:rPr>
              <a:t>┉┉┉”或“</a:t>
            </a:r>
            <a:r>
              <a:rPr lang="en-US" sz="1700" dirty="0" smtClean="0">
                <a:latin typeface="微软雅黑" pitchFamily="34" charset="-122"/>
                <a:ea typeface="微软雅黑" pitchFamily="34" charset="-122"/>
              </a:rPr>
              <a:t>102</a:t>
            </a:r>
            <a:r>
              <a:rPr lang="zh-CN" altLang="en-US" sz="1700" dirty="0" smtClean="0">
                <a:latin typeface="微软雅黑" pitchFamily="34" charset="-122"/>
                <a:ea typeface="微软雅黑" pitchFamily="34" charset="-122"/>
              </a:rPr>
              <a:t>┉┉┉“开始的，必须使用公务卡或由财务处通过银行</a:t>
            </a:r>
            <a:r>
              <a:rPr lang="zh-CN" altLang="en-US" sz="1700" dirty="0" smtClean="0">
                <a:latin typeface="微软雅黑" pitchFamily="34" charset="-122"/>
                <a:ea typeface="微软雅黑" pitchFamily="34" charset="-122"/>
              </a:rPr>
              <a:t>付款。</a:t>
            </a:r>
            <a:r>
              <a:rPr lang="zh-CN" altLang="en-US" sz="1700" dirty="0" smtClean="0">
                <a:latin typeface="微软雅黑" pitchFamily="34" charset="-122"/>
                <a:ea typeface="微软雅黑" pitchFamily="34" charset="-122"/>
              </a:rPr>
              <a:t>在无法银行付款和无法使用公务卡的情况下，可以使用少量现金，并出具情况说明。</a:t>
            </a:r>
          </a:p>
          <a:p>
            <a:pPr lvl="0">
              <a:buFont typeface="+mj-lt"/>
              <a:buAutoNum type="arabicPeriod"/>
            </a:pPr>
            <a:r>
              <a:rPr lang="zh-CN" altLang="en-US" sz="1700" dirty="0" smtClean="0">
                <a:latin typeface="微软雅黑" pitchFamily="34" charset="-122"/>
                <a:ea typeface="微软雅黑" pitchFamily="34" charset="-122"/>
              </a:rPr>
              <a:t>由于网上购物支付时没有</a:t>
            </a:r>
            <a:r>
              <a:rPr lang="en-US" sz="1700" dirty="0" smtClean="0">
                <a:latin typeface="微软雅黑" pitchFamily="34" charset="-122"/>
                <a:ea typeface="微软雅黑" pitchFamily="34" charset="-122"/>
              </a:rPr>
              <a:t> POS</a:t>
            </a:r>
            <a:r>
              <a:rPr lang="zh-CN" altLang="en-US" sz="1700" dirty="0" smtClean="0">
                <a:latin typeface="微软雅黑" pitchFamily="34" charset="-122"/>
                <a:ea typeface="微软雅黑" pitchFamily="34" charset="-122"/>
              </a:rPr>
              <a:t>机签购单，需要将支付页面截屏，替代签购单作为报销凭证。使用信用卡账单亦可。</a:t>
            </a:r>
            <a:endParaRPr lang="en-US" altLang="zh-CN" sz="1700" dirty="0" smtClean="0">
              <a:latin typeface="微软雅黑" pitchFamily="34" charset="-122"/>
              <a:ea typeface="微软雅黑" pitchFamily="34" charset="-122"/>
            </a:endParaRPr>
          </a:p>
          <a:p>
            <a:pPr lvl="0">
              <a:buFont typeface="+mj-lt"/>
              <a:buAutoNum type="arabicPeriod"/>
            </a:pPr>
            <a:r>
              <a:rPr lang="zh-CN" altLang="en-US" sz="1700" dirty="0" smtClean="0">
                <a:latin typeface="微软雅黑" pitchFamily="34" charset="-122"/>
                <a:ea typeface="微软雅黑" pitchFamily="34" charset="-122"/>
              </a:rPr>
              <a:t>新办或补办的公务卡，需先到财务</a:t>
            </a:r>
            <a:r>
              <a:rPr lang="en-US" altLang="zh-CN" sz="1700" dirty="0" smtClean="0">
                <a:latin typeface="微软雅黑" pitchFamily="34" charset="-122"/>
                <a:ea typeface="微软雅黑" pitchFamily="34" charset="-122"/>
              </a:rPr>
              <a:t>206</a:t>
            </a:r>
            <a:r>
              <a:rPr lang="zh-CN" altLang="en-US" sz="1700" dirty="0" smtClean="0">
                <a:latin typeface="微软雅黑" pitchFamily="34" charset="-122"/>
                <a:ea typeface="微软雅黑" pitchFamily="34" charset="-122"/>
              </a:rPr>
              <a:t>室登记。公务卡使用后，由于财政</a:t>
            </a:r>
            <a:r>
              <a:rPr lang="en-US" altLang="zh-CN" sz="1700" dirty="0" smtClean="0">
                <a:latin typeface="微软雅黑" pitchFamily="34" charset="-122"/>
                <a:ea typeface="微软雅黑" pitchFamily="34" charset="-122"/>
              </a:rPr>
              <a:t>3</a:t>
            </a:r>
            <a:r>
              <a:rPr lang="zh-CN" altLang="en-US" sz="1700" dirty="0" smtClean="0">
                <a:latin typeface="微软雅黑" pitchFamily="34" charset="-122"/>
                <a:ea typeface="微软雅黑" pitchFamily="34" charset="-122"/>
              </a:rPr>
              <a:t>个工作日后方有数据上传，请于刷卡</a:t>
            </a:r>
            <a:r>
              <a:rPr lang="en-US" altLang="zh-CN" sz="1700" dirty="0" smtClean="0">
                <a:latin typeface="微软雅黑" pitchFamily="34" charset="-122"/>
                <a:ea typeface="微软雅黑" pitchFamily="34" charset="-122"/>
              </a:rPr>
              <a:t>3</a:t>
            </a:r>
            <a:r>
              <a:rPr lang="zh-CN" altLang="en-US" sz="1700" dirty="0" smtClean="0">
                <a:latin typeface="微软雅黑" pitchFamily="34" charset="-122"/>
                <a:ea typeface="微软雅黑" pitchFamily="34" charset="-122"/>
              </a:rPr>
              <a:t>个工作日后申请报销</a:t>
            </a:r>
            <a:r>
              <a:rPr lang="zh-CN" altLang="en-US" sz="1700" dirty="0" smtClean="0">
                <a:latin typeface="微软雅黑" pitchFamily="34" charset="-122"/>
                <a:ea typeface="微软雅黑" pitchFamily="34" charset="-122"/>
              </a:rPr>
              <a:t>。接近还款</a:t>
            </a:r>
            <a:r>
              <a:rPr lang="zh-CN" altLang="en-US" sz="1700" dirty="0" smtClean="0">
                <a:latin typeface="微软雅黑" pitchFamily="34" charset="-122"/>
                <a:ea typeface="微软雅黑" pitchFamily="34" charset="-122"/>
              </a:rPr>
              <a:t>日，</a:t>
            </a:r>
            <a:r>
              <a:rPr lang="zh-CN" altLang="en-US" sz="1700" dirty="0" smtClean="0">
                <a:latin typeface="微软雅黑" pitchFamily="34" charset="-122"/>
                <a:ea typeface="微软雅黑" pitchFamily="34" charset="-122"/>
              </a:rPr>
              <a:t>请申请人先自行还</a:t>
            </a:r>
            <a:r>
              <a:rPr lang="zh-CN" altLang="en-US" sz="1700" dirty="0" smtClean="0">
                <a:latin typeface="微软雅黑" pitchFamily="34" charset="-122"/>
                <a:ea typeface="微软雅黑" pitchFamily="34" charset="-122"/>
              </a:rPr>
              <a:t>款，再至财务处报销。报销时</a:t>
            </a:r>
            <a:r>
              <a:rPr lang="zh-CN" altLang="en-US" sz="1700" dirty="0" smtClean="0">
                <a:latin typeface="微软雅黑" pitchFamily="34" charset="-122"/>
                <a:ea typeface="微软雅黑" pitchFamily="34" charset="-122"/>
              </a:rPr>
              <a:t>请</a:t>
            </a:r>
            <a:r>
              <a:rPr lang="zh-CN" altLang="en-US" sz="1700" dirty="0" smtClean="0">
                <a:latin typeface="微软雅黑" pitchFamily="34" charset="-122"/>
                <a:ea typeface="微软雅黑" pitchFamily="34" charset="-122"/>
              </a:rPr>
              <a:t>在</a:t>
            </a:r>
            <a:r>
              <a:rPr lang="en-US" altLang="zh-CN" sz="1700" dirty="0" smtClean="0">
                <a:latin typeface="微软雅黑" pitchFamily="34" charset="-122"/>
                <a:ea typeface="微软雅黑" pitchFamily="34" charset="-122"/>
              </a:rPr>
              <a:t>POS</a:t>
            </a:r>
            <a:r>
              <a:rPr lang="zh-CN" altLang="en-US" sz="1700" dirty="0" smtClean="0">
                <a:latin typeface="微软雅黑" pitchFamily="34" charset="-122"/>
                <a:ea typeface="微软雅黑" pitchFamily="34" charset="-122"/>
              </a:rPr>
              <a:t>机签购单上注明</a:t>
            </a:r>
            <a:r>
              <a:rPr lang="zh-CN" altLang="en-US" sz="1700" dirty="0" smtClean="0">
                <a:latin typeface="微软雅黑" pitchFamily="34" charset="-122"/>
                <a:ea typeface="微软雅黑" pitchFamily="34" charset="-122"/>
              </a:rPr>
              <a:t>“已还款”</a:t>
            </a:r>
            <a:r>
              <a:rPr lang="zh-CN" altLang="en-US" sz="1700" dirty="0" smtClean="0">
                <a:latin typeface="微软雅黑" pitchFamily="34" charset="-122"/>
                <a:ea typeface="微软雅黑" pitchFamily="34" charset="-122"/>
              </a:rPr>
              <a:t>。</a:t>
            </a:r>
            <a:endParaRPr lang="en-US" altLang="zh-CN" sz="1700" dirty="0" smtClean="0">
              <a:latin typeface="微软雅黑" pitchFamily="34" charset="-122"/>
              <a:ea typeface="微软雅黑" pitchFamily="34" charset="-122"/>
            </a:endParaRPr>
          </a:p>
          <a:p>
            <a:pPr lvl="0">
              <a:buFont typeface="+mj-lt"/>
              <a:buAutoNum type="arabicPeriod"/>
            </a:pPr>
            <a:endParaRPr lang="zh-CN" altLang="en-US" sz="1600" dirty="0" smtClean="0">
              <a:latin typeface="微软雅黑" pitchFamily="34" charset="-122"/>
              <a:ea typeface="微软雅黑" pitchFamily="34" charset="-122"/>
            </a:endParaRPr>
          </a:p>
          <a:p>
            <a:pPr>
              <a:buFont typeface="+mj-lt"/>
              <a:buAutoNum type="arabicPeriod"/>
            </a:pPr>
            <a:endParaRPr lang="zh-CN" altLang="en-US" sz="1600" dirty="0" smtClean="0">
              <a:latin typeface="微软雅黑" pitchFamily="34" charset="-122"/>
              <a:ea typeface="微软雅黑" pitchFamily="34" charset="-122"/>
            </a:endParaRPr>
          </a:p>
          <a:p>
            <a:pPr>
              <a:buNone/>
            </a:pPr>
            <a:endParaRPr lang="en-US" altLang="zh-CN" sz="1700" dirty="0" smtClean="0">
              <a:latin typeface="微软雅黑" pitchFamily="34" charset="-122"/>
              <a:ea typeface="微软雅黑" pitchFamily="34" charset="-122"/>
            </a:endParaRPr>
          </a:p>
          <a:p>
            <a:pPr>
              <a:buNone/>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latin typeface="微软雅黑" pitchFamily="34" charset="-122"/>
                <a:ea typeface="微软雅黑" pitchFamily="34" charset="-122"/>
              </a:rPr>
              <a:t>财务报销培训</a:t>
            </a:r>
            <a:endParaRPr lang="zh-CN" altLang="en-US" sz="3600" dirty="0"/>
          </a:p>
        </p:txBody>
      </p:sp>
      <p:sp>
        <p:nvSpPr>
          <p:cNvPr id="3" name="内容占位符 2"/>
          <p:cNvSpPr>
            <a:spLocks noGrp="1"/>
          </p:cNvSpPr>
          <p:nvPr>
            <p:ph idx="1"/>
          </p:nvPr>
        </p:nvSpPr>
        <p:spPr>
          <a:xfrm>
            <a:off x="457200" y="1214422"/>
            <a:ext cx="8229600" cy="5357850"/>
          </a:xfrm>
        </p:spPr>
        <p:txBody>
          <a:bodyPr>
            <a:normAutofit/>
          </a:bodyPr>
          <a:lstStyle/>
          <a:p>
            <a:pPr>
              <a:buNone/>
            </a:pPr>
            <a:r>
              <a:rPr lang="zh-CN" altLang="en-US" sz="1800" dirty="0" smtClean="0">
                <a:latin typeface="微软雅黑" pitchFamily="34" charset="-122"/>
                <a:ea typeface="微软雅黑" pitchFamily="34" charset="-122"/>
              </a:rPr>
              <a:t>（二）日常报销</a:t>
            </a:r>
            <a:endParaRPr lang="en-US" altLang="zh-CN" sz="1800" dirty="0" smtClean="0">
              <a:latin typeface="微软雅黑" pitchFamily="34" charset="-122"/>
              <a:ea typeface="微软雅黑" pitchFamily="34" charset="-122"/>
            </a:endParaRPr>
          </a:p>
          <a:p>
            <a:pPr>
              <a:buFont typeface="+mj-lt"/>
              <a:buAutoNum type="arabicPeriod"/>
            </a:pPr>
            <a:r>
              <a:rPr lang="zh-CN" altLang="en-US" sz="1600" dirty="0" smtClean="0">
                <a:latin typeface="微软雅黑" pitchFamily="34" charset="-122"/>
                <a:ea typeface="微软雅黑" pitchFamily="34" charset="-122"/>
              </a:rPr>
              <a:t>发票需要写明购买商品的名称和数量</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如笔，</a:t>
            </a: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支；如果数量较多，可以附供货方出具的明细清单。</a:t>
            </a:r>
            <a:endParaRPr lang="en-US" altLang="zh-CN" sz="1600" dirty="0" smtClean="0">
              <a:latin typeface="微软雅黑" pitchFamily="34" charset="-122"/>
              <a:ea typeface="微软雅黑" pitchFamily="34" charset="-122"/>
            </a:endParaRPr>
          </a:p>
          <a:p>
            <a:pPr>
              <a:buFont typeface="+mj-lt"/>
              <a:buAutoNum type="arabicPeriod"/>
            </a:pPr>
            <a:r>
              <a:rPr lang="zh-CN" altLang="en-US" sz="1600" dirty="0" smtClean="0">
                <a:latin typeface="微软雅黑" pitchFamily="34" charset="-122"/>
                <a:ea typeface="微软雅黑" pitchFamily="34" charset="-122"/>
              </a:rPr>
              <a:t>付款方式是银行的，请在报销单据或附件上注明收款方的名称、银行账号和开户行。注意不能在一份报销单上申请同时用银行支付方式支付两个或两个以上收款方。</a:t>
            </a:r>
            <a:endParaRPr lang="en-US" altLang="zh-CN" sz="1600" dirty="0" smtClean="0">
              <a:latin typeface="微软雅黑" pitchFamily="34" charset="-122"/>
              <a:ea typeface="微软雅黑" pitchFamily="34" charset="-122"/>
            </a:endParaRPr>
          </a:p>
          <a:p>
            <a:pPr>
              <a:buFont typeface="+mj-lt"/>
              <a:buAutoNum type="arabicPeriod"/>
            </a:pPr>
            <a:r>
              <a:rPr lang="zh-CN" altLang="en-US" sz="1600" dirty="0" smtClean="0">
                <a:latin typeface="微软雅黑" pitchFamily="34" charset="-122"/>
                <a:ea typeface="微软雅黑" pitchFamily="34" charset="-122"/>
              </a:rPr>
              <a:t>纵向科研经费在使用时，首先必须遵守财政局、科委等相关政府部门有关文件的规定，同时注意关注学校科技处的规定</a:t>
            </a:r>
            <a:endParaRPr lang="en-US" altLang="zh-CN" sz="1600" dirty="0" smtClean="0">
              <a:latin typeface="微软雅黑" pitchFamily="34" charset="-122"/>
              <a:ea typeface="微软雅黑" pitchFamily="34" charset="-122"/>
            </a:endParaRPr>
          </a:p>
          <a:p>
            <a:pPr>
              <a:buFont typeface="+mj-lt"/>
              <a:buAutoNum type="arabicPeriod"/>
            </a:pPr>
            <a:r>
              <a:rPr lang="zh-CN" altLang="en-US" sz="1600" dirty="0" smtClean="0">
                <a:latin typeface="微软雅黑" pitchFamily="34" charset="-122"/>
                <a:ea typeface="微软雅黑" pitchFamily="34" charset="-122"/>
              </a:rPr>
              <a:t>横向科研经费在使用时，遵循与合作方的合同，同时关注学校科技处的规定。</a:t>
            </a: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hlinkClick r:id="rId2" action="ppaction://hlinkfile"/>
              </a:rPr>
              <a:t>    </a:t>
            </a:r>
            <a:r>
              <a:rPr lang="zh-CN" altLang="en-US" sz="1600" dirty="0" smtClean="0">
                <a:latin typeface="微软雅黑" pitchFamily="34" charset="-122"/>
                <a:ea typeface="微软雅黑" pitchFamily="34" charset="-122"/>
                <a:hlinkClick r:id="rId2" action="ppaction://hlinkfile"/>
              </a:rPr>
              <a:t>科技处的</a:t>
            </a:r>
            <a:r>
              <a:rPr lang="en-US" altLang="zh-CN" sz="1600" dirty="0" smtClean="0">
                <a:latin typeface="微软雅黑" pitchFamily="34" charset="-122"/>
                <a:ea typeface="微软雅黑" pitchFamily="34" charset="-122"/>
                <a:hlinkClick r:id="rId2" action="ppaction://hlinkfile"/>
              </a:rPr>
              <a:t>   </a:t>
            </a:r>
            <a:r>
              <a:rPr lang="zh-CN" altLang="en-US" sz="1600" dirty="0" smtClean="0">
                <a:latin typeface="微软雅黑" pitchFamily="34" charset="-122"/>
                <a:ea typeface="微软雅黑" pitchFamily="34" charset="-122"/>
                <a:hlinkClick r:id="rId2" action="ppaction://hlinkfile"/>
              </a:rPr>
              <a:t>上海应用技术学院科研经费管理办法</a:t>
            </a:r>
            <a:r>
              <a:rPr lang="en-US" altLang="zh-CN" sz="1600" dirty="0" smtClean="0">
                <a:latin typeface="微软雅黑" pitchFamily="34" charset="-122"/>
                <a:ea typeface="微软雅黑" pitchFamily="34" charset="-122"/>
                <a:hlinkClick r:id="rId2" action="ppaction://hlinkfile"/>
              </a:rPr>
              <a:t>---20131001.docx</a:t>
            </a: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5</a:t>
            </a:r>
            <a:r>
              <a:rPr lang="zh-CN" altLang="en-US" sz="1600" dirty="0" smtClean="0">
                <a:latin typeface="微软雅黑" pitchFamily="34" charset="-122"/>
                <a:ea typeface="微软雅黑" pitchFamily="34" charset="-122"/>
              </a:rPr>
              <a:t>、涉及出国经费，需先到国际交流办（或人事处）填表、</a:t>
            </a:r>
            <a:r>
              <a:rPr lang="zh-CN" altLang="en-US" sz="1600" dirty="0" smtClean="0">
                <a:latin typeface="微软雅黑" pitchFamily="34" charset="-122"/>
                <a:ea typeface="微软雅黑" pitchFamily="34" charset="-122"/>
              </a:rPr>
              <a:t>审批</a:t>
            </a:r>
            <a:r>
              <a:rPr lang="zh-CN" altLang="en-US"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同时</a:t>
            </a:r>
            <a:r>
              <a:rPr lang="zh-CN" altLang="en-US" sz="1600" dirty="0" smtClean="0">
                <a:latin typeface="微软雅黑" pitchFamily="34" charset="-122"/>
                <a:ea typeface="微软雅黑" pitchFamily="34" charset="-122"/>
              </a:rPr>
              <a:t>，外币发票需中文翻译内容、</a:t>
            </a:r>
            <a:r>
              <a:rPr lang="zh-CN" altLang="en-US" sz="1600" dirty="0" smtClean="0">
                <a:latin typeface="微软雅黑" pitchFamily="34" charset="-122"/>
                <a:ea typeface="微软雅黑" pitchFamily="34" charset="-122"/>
              </a:rPr>
              <a:t>日期、外币币种、外币原币金额，折算的人民币金额等</a:t>
            </a:r>
            <a:r>
              <a:rPr lang="zh-CN" altLang="en-US" sz="1600" dirty="0" smtClean="0">
                <a:latin typeface="微软雅黑" pitchFamily="34" charset="-122"/>
                <a:ea typeface="微软雅黑" pitchFamily="34" charset="-122"/>
              </a:rPr>
              <a:t>要素，并指明所使用的汇率中间</a:t>
            </a:r>
            <a:r>
              <a:rPr lang="zh-CN" altLang="en-US" sz="1600" dirty="0" smtClean="0">
                <a:latin typeface="微软雅黑" pitchFamily="34" charset="-122"/>
                <a:ea typeface="微软雅黑" pitchFamily="34" charset="-122"/>
              </a:rPr>
              <a:t>价。</a:t>
            </a: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6</a:t>
            </a:r>
            <a:r>
              <a:rPr lang="zh-CN" altLang="en-US" sz="1600" dirty="0" smtClean="0">
                <a:latin typeface="微软雅黑" pitchFamily="34" charset="-122"/>
                <a:ea typeface="微软雅黑" pitchFamily="34" charset="-122"/>
              </a:rPr>
              <a:t>、借款单上需要在预借原因处注明借款</a:t>
            </a:r>
            <a:r>
              <a:rPr lang="zh-CN" altLang="en-US" sz="1600" dirty="0" smtClean="0">
                <a:latin typeface="微软雅黑" pitchFamily="34" charset="-122"/>
                <a:ea typeface="微软雅黑" pitchFamily="34" charset="-122"/>
              </a:rPr>
              <a:t>原因；报销单上需注明项目编码和项目发放的部门</a:t>
            </a: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7</a:t>
            </a:r>
            <a:r>
              <a:rPr lang="zh-CN" altLang="en-US" sz="1600" dirty="0" smtClean="0">
                <a:latin typeface="微软雅黑" pitchFamily="34" charset="-122"/>
                <a:ea typeface="微软雅黑" pitchFamily="34" charset="-122"/>
              </a:rPr>
              <a:t>、由于财政系统年底关账，财务报销年度截止</a:t>
            </a:r>
            <a:r>
              <a:rPr lang="en-US" altLang="zh-CN" sz="1600" dirty="0" smtClean="0">
                <a:latin typeface="微软雅黑" pitchFamily="34" charset="-122"/>
                <a:ea typeface="微软雅黑" pitchFamily="34" charset="-122"/>
              </a:rPr>
              <a:t>12</a:t>
            </a:r>
            <a:r>
              <a:rPr lang="zh-CN" altLang="en-US" sz="1600" dirty="0" smtClean="0">
                <a:latin typeface="微软雅黑" pitchFamily="34" charset="-122"/>
                <a:ea typeface="微软雅黑" pitchFamily="34" charset="-122"/>
              </a:rPr>
              <a:t>月</a:t>
            </a:r>
            <a:r>
              <a:rPr lang="en-US" altLang="zh-CN" sz="1600" dirty="0" smtClean="0">
                <a:latin typeface="微软雅黑" pitchFamily="34" charset="-122"/>
                <a:ea typeface="微软雅黑" pitchFamily="34" charset="-122"/>
              </a:rPr>
              <a:t>20</a:t>
            </a:r>
            <a:r>
              <a:rPr lang="zh-CN" altLang="en-US" sz="1600" dirty="0" smtClean="0">
                <a:latin typeface="微软雅黑" pitchFamily="34" charset="-122"/>
                <a:ea typeface="微软雅黑" pitchFamily="34" charset="-122"/>
              </a:rPr>
              <a:t>日左右</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具体日期请关注每年财务处发的关账通知）</a:t>
            </a:r>
            <a:endParaRPr lang="en-US" altLang="zh-CN" sz="1600" dirty="0" smtClean="0">
              <a:latin typeface="微软雅黑" pitchFamily="34" charset="-122"/>
              <a:ea typeface="微软雅黑" pitchFamily="34" charset="-122"/>
            </a:endParaRPr>
          </a:p>
          <a:p>
            <a:pPr>
              <a:buFont typeface="+mj-lt"/>
              <a:buAutoNum type="arabicPeriod"/>
            </a:pPr>
            <a:endParaRPr lang="en-US" altLang="zh-CN" sz="1600" dirty="0" smtClean="0">
              <a:latin typeface="微软雅黑" pitchFamily="34" charset="-122"/>
              <a:ea typeface="微软雅黑"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pPr algn="l"/>
            <a:r>
              <a:rPr lang="zh-CN" altLang="en-US" sz="3600" dirty="0" smtClean="0">
                <a:latin typeface="微软雅黑" pitchFamily="34" charset="-122"/>
                <a:ea typeface="微软雅黑" pitchFamily="34" charset="-122"/>
              </a:rPr>
              <a:t>财务报销培训</a:t>
            </a:r>
            <a:endParaRPr lang="zh-CN" altLang="en-US" sz="3600" dirty="0"/>
          </a:p>
        </p:txBody>
      </p:sp>
      <p:sp>
        <p:nvSpPr>
          <p:cNvPr id="3" name="内容占位符 2"/>
          <p:cNvSpPr>
            <a:spLocks noGrp="1"/>
          </p:cNvSpPr>
          <p:nvPr>
            <p:ph idx="1"/>
          </p:nvPr>
        </p:nvSpPr>
        <p:spPr>
          <a:xfrm>
            <a:off x="457200" y="928670"/>
            <a:ext cx="8401080" cy="5643602"/>
          </a:xfrm>
        </p:spPr>
        <p:txBody>
          <a:bodyPr/>
          <a:lstStyle/>
          <a:p>
            <a:pPr>
              <a:buNone/>
            </a:pPr>
            <a:r>
              <a:rPr lang="zh-CN" altLang="en-US" sz="1800" dirty="0" smtClean="0">
                <a:latin typeface="微软雅黑" pitchFamily="34" charset="-122"/>
                <a:ea typeface="微软雅黑" pitchFamily="34" charset="-122"/>
              </a:rPr>
              <a:t>（三）个税政策解读</a:t>
            </a:r>
            <a:endParaRPr lang="en-US" altLang="zh-CN" sz="1800" dirty="0" smtClean="0">
              <a:latin typeface="微软雅黑" pitchFamily="34" charset="-122"/>
              <a:ea typeface="微软雅黑" pitchFamily="34" charset="-122"/>
            </a:endParaRPr>
          </a:p>
          <a:p>
            <a:pPr>
              <a:buNone/>
            </a:pPr>
            <a:r>
              <a:rPr lang="en-US" altLang="zh-CN"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校内在职教职工按照工资薪金缴纳个人所得税</a:t>
            </a: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、校外人员的科研项目中的劳务费，按照劳务缴纳个人所得税</a:t>
            </a: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、个税政策</a:t>
            </a: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可以在百度等网站上搜索“中华人民共和国主席令 第四十八号”的字样</a:t>
            </a:r>
            <a:endParaRPr lang="en-US" altLang="zh-CN" sz="1600" dirty="0" smtClean="0">
              <a:latin typeface="微软雅黑" pitchFamily="34" charset="-122"/>
              <a:ea typeface="微软雅黑" pitchFamily="34" charset="-122"/>
            </a:endParaRPr>
          </a:p>
          <a:p>
            <a:pPr>
              <a:buNone/>
            </a:pP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在财务处网站的下载中心，有</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劳务费签收表</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，报销时需注明发放原因</a:t>
            </a:r>
            <a:endParaRPr lang="en-US" altLang="zh-CN" sz="1600" dirty="0" smtClean="0">
              <a:latin typeface="微软雅黑" pitchFamily="34" charset="-122"/>
              <a:ea typeface="微软雅黑" pitchFamily="34" charset="-122"/>
            </a:endParaRPr>
          </a:p>
          <a:p>
            <a:pPr>
              <a:buNone/>
            </a:pPr>
            <a:endParaRPr lang="en-US" altLang="zh-CN" sz="1600" dirty="0" smtClean="0">
              <a:latin typeface="微软雅黑" pitchFamily="34" charset="-122"/>
              <a:ea typeface="微软雅黑" pitchFamily="34" charset="-122"/>
            </a:endParaRPr>
          </a:p>
          <a:p>
            <a:pPr>
              <a:buNone/>
            </a:pPr>
            <a:endParaRPr lang="en-US" altLang="zh-CN" sz="1600" dirty="0" smtClean="0">
              <a:latin typeface="微软雅黑" pitchFamily="34" charset="-122"/>
              <a:ea typeface="微软雅黑" pitchFamily="34" charset="-122"/>
            </a:endParaRPr>
          </a:p>
          <a:p>
            <a:pPr>
              <a:buNone/>
            </a:pPr>
            <a:endParaRPr lang="en-US" altLang="zh-CN" sz="1600" dirty="0" smtClean="0">
              <a:latin typeface="微软雅黑" pitchFamily="34" charset="-122"/>
              <a:ea typeface="微软雅黑" pitchFamily="34" charset="-122"/>
            </a:endParaRPr>
          </a:p>
          <a:p>
            <a:pPr>
              <a:buNone/>
            </a:pPr>
            <a:endParaRPr lang="en-US" altLang="zh-CN" sz="1600" dirty="0" smtClean="0">
              <a:latin typeface="微软雅黑" pitchFamily="34" charset="-122"/>
              <a:ea typeface="微软雅黑" pitchFamily="34" charset="-122"/>
            </a:endParaRPr>
          </a:p>
          <a:p>
            <a:pPr>
              <a:buNone/>
            </a:pPr>
            <a:endParaRPr lang="en-US" altLang="zh-CN" sz="1600" dirty="0" smtClean="0">
              <a:latin typeface="微软雅黑" pitchFamily="34" charset="-122"/>
              <a:ea typeface="微软雅黑" pitchFamily="34" charset="-122"/>
            </a:endParaRPr>
          </a:p>
          <a:p>
            <a:pPr>
              <a:buNone/>
            </a:pPr>
            <a:endParaRPr lang="en-US" altLang="zh-CN" sz="1600" dirty="0" smtClean="0">
              <a:latin typeface="微软雅黑" pitchFamily="34" charset="-122"/>
              <a:ea typeface="微软雅黑" pitchFamily="34" charset="-122"/>
            </a:endParaRPr>
          </a:p>
          <a:p>
            <a:pPr>
              <a:buNone/>
            </a:pPr>
            <a:endParaRPr lang="en-US" altLang="zh-CN" sz="1600" dirty="0" smtClean="0">
              <a:latin typeface="微软雅黑" pitchFamily="34" charset="-122"/>
              <a:ea typeface="微软雅黑" pitchFamily="34" charset="-122"/>
            </a:endParaRPr>
          </a:p>
          <a:p>
            <a:pPr>
              <a:buNone/>
            </a:pPr>
            <a:endParaRPr lang="zh-CN" altLang="en-US" sz="1600" dirty="0" smtClean="0">
              <a:latin typeface="微软雅黑" pitchFamily="34" charset="-122"/>
              <a:ea typeface="微软雅黑" pitchFamily="34" charset="-122"/>
            </a:endParaRPr>
          </a:p>
          <a:p>
            <a:pPr>
              <a:buNone/>
            </a:pPr>
            <a:endParaRPr lang="en-US" altLang="zh-CN" sz="1800" dirty="0" smtClean="0">
              <a:latin typeface="微软雅黑" pitchFamily="34" charset="-122"/>
              <a:ea typeface="微软雅黑" pitchFamily="34" charset="-122"/>
            </a:endParaRPr>
          </a:p>
          <a:p>
            <a:pPr>
              <a:buNone/>
            </a:pPr>
            <a:endParaRPr lang="en-US" altLang="zh-CN" sz="1600" dirty="0" smtClean="0">
              <a:latin typeface="微软雅黑" pitchFamily="34" charset="-122"/>
              <a:ea typeface="微软雅黑" pitchFamily="34" charset="-122"/>
            </a:endParaRPr>
          </a:p>
          <a:p>
            <a:pPr>
              <a:buNone/>
            </a:pPr>
            <a:endParaRPr lang="en-US" altLang="zh-CN" dirty="0" smtClean="0">
              <a:latin typeface="微软雅黑" pitchFamily="34" charset="-122"/>
              <a:ea typeface="微软雅黑" pitchFamily="34" charset="-122"/>
            </a:endParaRPr>
          </a:p>
        </p:txBody>
      </p:sp>
      <p:pic>
        <p:nvPicPr>
          <p:cNvPr id="11" name="图片 10"/>
          <p:cNvPicPr/>
          <p:nvPr/>
        </p:nvPicPr>
        <p:blipFill>
          <a:blip r:embed="rId2" cstate="print"/>
          <a:srcRect/>
          <a:stretch>
            <a:fillRect/>
          </a:stretch>
        </p:blipFill>
        <p:spPr bwMode="auto">
          <a:xfrm>
            <a:off x="714348" y="3071810"/>
            <a:ext cx="5274310" cy="285752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6908"/>
          </a:xfrm>
        </p:spPr>
        <p:txBody>
          <a:bodyPr>
            <a:normAutofit/>
          </a:bodyPr>
          <a:lstStyle/>
          <a:p>
            <a:pPr algn="l"/>
            <a:r>
              <a:rPr lang="zh-CN" altLang="en-US" sz="3600" dirty="0" smtClean="0">
                <a:latin typeface="微软雅黑" pitchFamily="34" charset="-122"/>
                <a:ea typeface="微软雅黑" pitchFamily="34" charset="-122"/>
              </a:rPr>
              <a:t>财务报销培训</a:t>
            </a:r>
            <a:endParaRPr lang="zh-CN" altLang="en-US" sz="3600" dirty="0"/>
          </a:p>
        </p:txBody>
      </p:sp>
      <p:sp>
        <p:nvSpPr>
          <p:cNvPr id="3" name="内容占位符 2"/>
          <p:cNvSpPr>
            <a:spLocks noGrp="1"/>
          </p:cNvSpPr>
          <p:nvPr>
            <p:ph idx="1"/>
          </p:nvPr>
        </p:nvSpPr>
        <p:spPr>
          <a:xfrm>
            <a:off x="457200" y="1000108"/>
            <a:ext cx="8229600" cy="5126055"/>
          </a:xfrm>
        </p:spPr>
        <p:txBody>
          <a:bodyPr/>
          <a:lstStyle/>
          <a:p>
            <a:pPr>
              <a:buNone/>
            </a:pPr>
            <a:r>
              <a:rPr lang="zh-CN" altLang="en-US" sz="1800" dirty="0" smtClean="0">
                <a:latin typeface="微软雅黑" pitchFamily="34" charset="-122"/>
                <a:ea typeface="微软雅黑" pitchFamily="34" charset="-122"/>
              </a:rPr>
              <a:t>（四）预算查询</a:t>
            </a:r>
            <a:endParaRPr lang="en-US" altLang="zh-CN" sz="1800" dirty="0" smtClean="0">
              <a:latin typeface="微软雅黑" pitchFamily="34" charset="-122"/>
              <a:ea typeface="微软雅黑" pitchFamily="34" charset="-122"/>
            </a:endParaRPr>
          </a:p>
          <a:p>
            <a:pPr>
              <a:buNone/>
            </a:pPr>
            <a:r>
              <a:rPr lang="en-US" altLang="zh-CN" sz="18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项目一般分为“商品和服务支出”、“劳务费”和“招待费”三大块。</a:t>
            </a: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如果一个项目中需要购买设备，就必须先至财务</a:t>
            </a:r>
            <a:r>
              <a:rPr lang="en-US" altLang="zh-CN" sz="1600" dirty="0" smtClean="0">
                <a:latin typeface="微软雅黑" pitchFamily="34" charset="-122"/>
                <a:ea typeface="微软雅黑" pitchFamily="34" charset="-122"/>
              </a:rPr>
              <a:t>206</a:t>
            </a:r>
            <a:r>
              <a:rPr lang="zh-CN" altLang="en-US" sz="1600" dirty="0" smtClean="0">
                <a:latin typeface="微软雅黑" pitchFamily="34" charset="-122"/>
                <a:ea typeface="微软雅黑" pitchFamily="34" charset="-122"/>
              </a:rPr>
              <a:t>室申请调整预算，再通过资产处进行采购。采购完毕后，资产入库，至财务处</a:t>
            </a:r>
            <a:r>
              <a:rPr lang="en-US" altLang="zh-CN" sz="1600" dirty="0" smtClean="0">
                <a:latin typeface="微软雅黑" pitchFamily="34" charset="-122"/>
                <a:ea typeface="微软雅黑" pitchFamily="34" charset="-122"/>
              </a:rPr>
              <a:t>208</a:t>
            </a:r>
            <a:r>
              <a:rPr lang="zh-CN" altLang="en-US" sz="1600" dirty="0" smtClean="0">
                <a:latin typeface="微软雅黑" pitchFamily="34" charset="-122"/>
                <a:ea typeface="微软雅黑" pitchFamily="34" charset="-122"/>
              </a:rPr>
              <a:t>室进行报销</a:t>
            </a:r>
            <a:endParaRPr lang="en-US" altLang="zh-CN" sz="1600" dirty="0" smtClean="0">
              <a:latin typeface="微软雅黑" pitchFamily="34" charset="-122"/>
              <a:ea typeface="微软雅黑" pitchFamily="34" charset="-122"/>
            </a:endParaRPr>
          </a:p>
          <a:p>
            <a:endParaRPr lang="zh-CN" altLang="en-US" dirty="0"/>
          </a:p>
        </p:txBody>
      </p:sp>
      <p:pic>
        <p:nvPicPr>
          <p:cNvPr id="4" name="图片 3"/>
          <p:cNvPicPr/>
          <p:nvPr/>
        </p:nvPicPr>
        <p:blipFill>
          <a:blip r:embed="rId2" cstate="print"/>
          <a:srcRect/>
          <a:stretch>
            <a:fillRect/>
          </a:stretch>
        </p:blipFill>
        <p:spPr bwMode="auto">
          <a:xfrm>
            <a:off x="714348" y="2357430"/>
            <a:ext cx="5857916" cy="378621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6908"/>
          </a:xfrm>
        </p:spPr>
        <p:txBody>
          <a:bodyPr>
            <a:normAutofit/>
          </a:bodyPr>
          <a:lstStyle/>
          <a:p>
            <a:pPr algn="l"/>
            <a:r>
              <a:rPr lang="zh-CN" altLang="en-US" sz="3600" dirty="0" smtClean="0">
                <a:latin typeface="微软雅黑" pitchFamily="34" charset="-122"/>
                <a:ea typeface="微软雅黑" pitchFamily="34" charset="-122"/>
              </a:rPr>
              <a:t>财务报销培训</a:t>
            </a:r>
            <a:endParaRPr lang="zh-CN" altLang="en-US" sz="3600" dirty="0"/>
          </a:p>
        </p:txBody>
      </p:sp>
      <p:sp>
        <p:nvSpPr>
          <p:cNvPr id="3" name="内容占位符 2"/>
          <p:cNvSpPr>
            <a:spLocks noGrp="1"/>
          </p:cNvSpPr>
          <p:nvPr>
            <p:ph idx="1"/>
          </p:nvPr>
        </p:nvSpPr>
        <p:spPr>
          <a:xfrm>
            <a:off x="457200" y="1000108"/>
            <a:ext cx="8229600" cy="5429288"/>
          </a:xfrm>
        </p:spPr>
        <p:txBody>
          <a:bodyPr>
            <a:normAutofit/>
          </a:bodyPr>
          <a:lstStyle/>
          <a:p>
            <a:pPr>
              <a:buNone/>
            </a:pP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五）政府采购</a:t>
            </a:r>
            <a:endParaRPr lang="en-US" altLang="zh-CN" sz="1800" dirty="0" smtClean="0">
              <a:latin typeface="微软雅黑" pitchFamily="34" charset="-122"/>
              <a:ea typeface="微软雅黑" pitchFamily="34" charset="-122"/>
            </a:endParaRPr>
          </a:p>
          <a:p>
            <a:pPr>
              <a:buNone/>
            </a:pPr>
            <a:r>
              <a:rPr lang="en-US" altLang="zh-CN" sz="18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涉及政府采购的报销（项目编码以“</a:t>
            </a:r>
            <a:r>
              <a:rPr lang="en-US" sz="1600" dirty="0" smtClean="0">
                <a:latin typeface="微软雅黑" pitchFamily="34" charset="-122"/>
                <a:ea typeface="微软雅黑" pitchFamily="34" charset="-122"/>
              </a:rPr>
              <a:t>101</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D</a:t>
            </a:r>
            <a:r>
              <a:rPr lang="zh-CN" altLang="en-US" sz="1600" dirty="0" smtClean="0">
                <a:latin typeface="微软雅黑" pitchFamily="34" charset="-122"/>
                <a:ea typeface="微软雅黑" pitchFamily="34" charset="-122"/>
              </a:rPr>
              <a:t>┉┉”、 “</a:t>
            </a:r>
            <a:r>
              <a:rPr lang="en-US" sz="1600" dirty="0" smtClean="0">
                <a:latin typeface="微软雅黑" pitchFamily="34" charset="-122"/>
                <a:ea typeface="微软雅黑" pitchFamily="34" charset="-122"/>
              </a:rPr>
              <a:t>102</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D</a:t>
            </a:r>
            <a:r>
              <a:rPr lang="zh-CN" altLang="en-US" sz="1600" dirty="0" smtClean="0">
                <a:latin typeface="微软雅黑" pitchFamily="34" charset="-122"/>
                <a:ea typeface="微软雅黑" pitchFamily="34" charset="-122"/>
              </a:rPr>
              <a:t>┉┉“或“</a:t>
            </a:r>
            <a:r>
              <a:rPr lang="en-US" sz="1600" dirty="0" smtClean="0">
                <a:latin typeface="微软雅黑" pitchFamily="34" charset="-122"/>
                <a:ea typeface="微软雅黑" pitchFamily="34" charset="-122"/>
              </a:rPr>
              <a:t>104</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D</a:t>
            </a:r>
            <a:r>
              <a:rPr lang="zh-CN" altLang="en-US" sz="1600" dirty="0" smtClean="0">
                <a:latin typeface="微软雅黑" pitchFamily="34" charset="-122"/>
                <a:ea typeface="微软雅黑" pitchFamily="34" charset="-122"/>
              </a:rPr>
              <a:t>┉┉“开始的）需要至财务</a:t>
            </a:r>
            <a:r>
              <a:rPr lang="en-US" altLang="zh-CN" sz="1600" dirty="0" smtClean="0">
                <a:latin typeface="微软雅黑" pitchFamily="34" charset="-122"/>
                <a:ea typeface="微软雅黑" pitchFamily="34" charset="-122"/>
              </a:rPr>
              <a:t>206</a:t>
            </a:r>
            <a:r>
              <a:rPr lang="zh-CN" altLang="en-US" sz="1600" dirty="0" smtClean="0">
                <a:latin typeface="微软雅黑" pitchFamily="34" charset="-122"/>
                <a:ea typeface="微软雅黑" pitchFamily="34" charset="-122"/>
              </a:rPr>
              <a:t>室处理</a:t>
            </a:r>
            <a:endParaRPr lang="en-US" altLang="zh-CN" sz="1600" dirty="0" smtClean="0">
              <a:latin typeface="微软雅黑" pitchFamily="34" charset="-122"/>
              <a:ea typeface="微软雅黑" pitchFamily="34" charset="-122"/>
            </a:endParaRPr>
          </a:p>
          <a:p>
            <a:pPr>
              <a:buNone/>
            </a:pPr>
            <a:r>
              <a:rPr lang="zh-CN" altLang="en-US" sz="1600" dirty="0" smtClean="0">
                <a:latin typeface="微软雅黑" pitchFamily="34" charset="-122"/>
                <a:ea typeface="微软雅黑" pitchFamily="34" charset="-122"/>
              </a:rPr>
              <a:t>     政府采购项目可以参考“关于发布</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上海市</a:t>
            </a:r>
            <a:r>
              <a:rPr lang="en-US" altLang="zh-CN" sz="1600" dirty="0" smtClean="0">
                <a:latin typeface="微软雅黑" pitchFamily="34" charset="-122"/>
                <a:ea typeface="微软雅黑" pitchFamily="34" charset="-122"/>
              </a:rPr>
              <a:t>2014</a:t>
            </a:r>
            <a:r>
              <a:rPr lang="zh-CN" altLang="en-US" sz="1600" dirty="0" smtClean="0">
                <a:latin typeface="微软雅黑" pitchFamily="34" charset="-122"/>
                <a:ea typeface="微软雅黑" pitchFamily="34" charset="-122"/>
              </a:rPr>
              <a:t>年政府采购集中采购目录和采购限额标准</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的通知”</a:t>
            </a:r>
            <a:endParaRPr lang="en-US" altLang="zh-CN" sz="1600" dirty="0" smtClean="0">
              <a:latin typeface="微软雅黑" pitchFamily="34" charset="-122"/>
              <a:ea typeface="微软雅黑" pitchFamily="34" charset="-122"/>
            </a:endParaRPr>
          </a:p>
          <a:p>
            <a:pPr>
              <a:buNone/>
            </a:pPr>
            <a:endParaRPr lang="en-US" altLang="zh-CN" sz="1800" dirty="0" smtClean="0">
              <a:latin typeface="微软雅黑" pitchFamily="34" charset="-122"/>
              <a:ea typeface="微软雅黑" pitchFamily="34" charset="-122"/>
            </a:endParaRPr>
          </a:p>
          <a:p>
            <a:pPr>
              <a:buNone/>
            </a:pPr>
            <a:r>
              <a:rPr lang="zh-CN" altLang="en-US" sz="1800" dirty="0" smtClean="0">
                <a:latin typeface="微软雅黑" pitchFamily="34" charset="-122"/>
                <a:ea typeface="微软雅黑" pitchFamily="34" charset="-122"/>
              </a:rPr>
              <a:t>（六）薪资平台</a:t>
            </a:r>
            <a:endParaRPr lang="en-US" altLang="zh-CN" sz="18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网址：学校官网</a:t>
            </a:r>
            <a:r>
              <a:rPr lang="en-US" altLang="zh-CN" sz="1600" dirty="0" smtClean="0">
                <a:latin typeface="微软雅黑" pitchFamily="34" charset="-122"/>
                <a:ea typeface="微软雅黑" pitchFamily="34" charset="-122"/>
              </a:rPr>
              <a:t>——&gt;</a:t>
            </a:r>
            <a:r>
              <a:rPr lang="zh-CN" altLang="en-US" sz="1600" dirty="0" smtClean="0">
                <a:latin typeface="微软雅黑" pitchFamily="34" charset="-122"/>
                <a:ea typeface="微软雅黑" pitchFamily="34" charset="-122"/>
              </a:rPr>
              <a:t>组织机构</a:t>
            </a:r>
            <a:r>
              <a:rPr lang="en-US" altLang="zh-CN" sz="1600" dirty="0" smtClean="0">
                <a:latin typeface="微软雅黑" pitchFamily="34" charset="-122"/>
                <a:ea typeface="微软雅黑" pitchFamily="34" charset="-122"/>
              </a:rPr>
              <a:t>——&gt;</a:t>
            </a:r>
            <a:r>
              <a:rPr lang="zh-CN" altLang="en-US" sz="1600" dirty="0" smtClean="0">
                <a:latin typeface="微软雅黑" pitchFamily="34" charset="-122"/>
                <a:ea typeface="微软雅黑" pitchFamily="34" charset="-122"/>
              </a:rPr>
              <a:t>财务处</a:t>
            </a:r>
            <a:r>
              <a:rPr lang="en-US" altLang="zh-CN" sz="1600" dirty="0" smtClean="0">
                <a:latin typeface="微软雅黑" pitchFamily="34" charset="-122"/>
                <a:ea typeface="微软雅黑" pitchFamily="34" charset="-122"/>
              </a:rPr>
              <a:t>——&gt;</a:t>
            </a:r>
            <a:r>
              <a:rPr lang="zh-CN" altLang="en-US" sz="1600" dirty="0" smtClean="0">
                <a:latin typeface="微软雅黑" pitchFamily="34" charset="-122"/>
                <a:ea typeface="微软雅黑" pitchFamily="34" charset="-122"/>
              </a:rPr>
              <a:t>财务服务</a:t>
            </a:r>
            <a:r>
              <a:rPr lang="en-US" altLang="zh-CN" sz="1600" dirty="0" smtClean="0">
                <a:latin typeface="微软雅黑" pitchFamily="34" charset="-122"/>
                <a:ea typeface="微软雅黑" pitchFamily="34" charset="-122"/>
              </a:rPr>
              <a:t>——&gt;</a:t>
            </a:r>
            <a:r>
              <a:rPr lang="zh-CN" altLang="en-US" sz="1600" dirty="0" smtClean="0">
                <a:latin typeface="微软雅黑" pitchFamily="34" charset="-122"/>
                <a:ea typeface="微软雅黑" pitchFamily="34" charset="-122"/>
              </a:rPr>
              <a:t>薪资平台入口</a:t>
            </a:r>
            <a:endParaRPr lang="en-US" altLang="zh-CN" sz="1600" dirty="0" smtClean="0">
              <a:latin typeface="微软雅黑" pitchFamily="34" charset="-122"/>
              <a:ea typeface="微软雅黑" pitchFamily="34" charset="-122"/>
            </a:endParaRPr>
          </a:p>
          <a:p>
            <a:pPr>
              <a:buNone/>
            </a:pPr>
            <a:endParaRPr lang="en-US" altLang="zh-CN" sz="1600" dirty="0" smtClean="0">
              <a:latin typeface="微软雅黑" pitchFamily="34" charset="-122"/>
              <a:ea typeface="微软雅黑" pitchFamily="34" charset="-122"/>
            </a:endParaRPr>
          </a:p>
          <a:p>
            <a:pPr>
              <a:buNone/>
            </a:pPr>
            <a:endParaRPr lang="zh-CN" altLang="en-US" sz="1600" dirty="0">
              <a:latin typeface="微软雅黑" pitchFamily="34" charset="-122"/>
              <a:ea typeface="微软雅黑" pitchFamily="34" charset="-122"/>
            </a:endParaRPr>
          </a:p>
        </p:txBody>
      </p:sp>
      <p:pic>
        <p:nvPicPr>
          <p:cNvPr id="4" name="图片 3"/>
          <p:cNvPicPr/>
          <p:nvPr/>
        </p:nvPicPr>
        <p:blipFill>
          <a:blip r:embed="rId2" cstate="print"/>
          <a:srcRect/>
          <a:stretch>
            <a:fillRect/>
          </a:stretch>
        </p:blipFill>
        <p:spPr bwMode="auto">
          <a:xfrm>
            <a:off x="683568" y="3501008"/>
            <a:ext cx="6000792" cy="316993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54032"/>
          </a:xfrm>
        </p:spPr>
        <p:txBody>
          <a:bodyPr>
            <a:normAutofit/>
          </a:bodyPr>
          <a:lstStyle/>
          <a:p>
            <a:pPr algn="l"/>
            <a:r>
              <a:rPr lang="zh-CN" altLang="en-US" sz="3600" dirty="0" smtClean="0">
                <a:latin typeface="微软雅黑" pitchFamily="34" charset="-122"/>
                <a:ea typeface="微软雅黑" pitchFamily="34" charset="-122"/>
              </a:rPr>
              <a:t>财务报销培训</a:t>
            </a:r>
            <a:endParaRPr lang="zh-CN" altLang="en-US" sz="3600" dirty="0"/>
          </a:p>
        </p:txBody>
      </p:sp>
      <p:sp>
        <p:nvSpPr>
          <p:cNvPr id="6" name="内容占位符 5"/>
          <p:cNvSpPr>
            <a:spLocks noGrp="1"/>
          </p:cNvSpPr>
          <p:nvPr>
            <p:ph idx="1"/>
          </p:nvPr>
        </p:nvSpPr>
        <p:spPr>
          <a:xfrm>
            <a:off x="457200" y="836712"/>
            <a:ext cx="8229600" cy="5289451"/>
          </a:xfrm>
        </p:spPr>
        <p:txBody>
          <a:bodyPr/>
          <a:lstStyle/>
          <a:p>
            <a:pPr>
              <a:buNone/>
            </a:pP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向</a:t>
            </a:r>
            <a:r>
              <a:rPr lang="zh-CN" altLang="en-US" sz="1600" b="1" dirty="0" smtClean="0">
                <a:latin typeface="微软雅黑" pitchFamily="34" charset="-122"/>
                <a:ea typeface="微软雅黑" pitchFamily="34" charset="-122"/>
              </a:rPr>
              <a:t>校内教职工</a:t>
            </a:r>
            <a:r>
              <a:rPr lang="zh-CN" altLang="en-US" sz="1600" dirty="0" smtClean="0">
                <a:latin typeface="微软雅黑" pitchFamily="34" charset="-122"/>
                <a:ea typeface="微软雅黑" pitchFamily="34" charset="-122"/>
              </a:rPr>
              <a:t>发放劳务报酬时，选择“薪资发放申报”下的劳务报酬。发放对象是学校派遣员工的，亦从劳务报酬中申报。</a:t>
            </a:r>
            <a:endParaRPr lang="en-US" altLang="zh-CN" sz="1600" dirty="0" smtClean="0">
              <a:latin typeface="微软雅黑" pitchFamily="34" charset="-122"/>
              <a:ea typeface="微软雅黑" pitchFamily="34" charset="-122"/>
            </a:endParaRPr>
          </a:p>
          <a:p>
            <a:pPr>
              <a:buNone/>
            </a:pPr>
            <a:r>
              <a:rPr lang="zh-CN" altLang="en-US" sz="1600" dirty="0" smtClean="0">
                <a:latin typeface="微软雅黑" pitchFamily="34" charset="-122"/>
                <a:ea typeface="微软雅黑" pitchFamily="34" charset="-122"/>
              </a:rPr>
              <a:t>      发放前，必须提前</a:t>
            </a:r>
            <a:r>
              <a:rPr lang="en-US" altLang="zh-CN" sz="1600" dirty="0" smtClean="0">
                <a:latin typeface="微软雅黑" pitchFamily="34" charset="-122"/>
                <a:ea typeface="微软雅黑" pitchFamily="34" charset="-122"/>
              </a:rPr>
              <a:t>5</a:t>
            </a:r>
            <a:r>
              <a:rPr lang="zh-CN" altLang="en-US" sz="1600" dirty="0" smtClean="0">
                <a:latin typeface="微软雅黑" pitchFamily="34" charset="-122"/>
                <a:ea typeface="微软雅黑" pitchFamily="34" charset="-122"/>
              </a:rPr>
              <a:t>个工作日上传（一般在每月</a:t>
            </a:r>
            <a:r>
              <a:rPr lang="en-US" altLang="zh-CN" sz="1600" dirty="0" smtClean="0">
                <a:latin typeface="微软雅黑" pitchFamily="34" charset="-122"/>
                <a:ea typeface="微软雅黑" pitchFamily="34" charset="-122"/>
              </a:rPr>
              <a:t>18</a:t>
            </a:r>
            <a:r>
              <a:rPr lang="zh-CN" altLang="en-US" sz="1600" dirty="0" smtClean="0">
                <a:latin typeface="微软雅黑" pitchFamily="34" charset="-122"/>
                <a:ea typeface="微软雅黑" pitchFamily="34" charset="-122"/>
              </a:rPr>
              <a:t>日前），并交财务</a:t>
            </a:r>
            <a:r>
              <a:rPr lang="en-US" altLang="zh-CN" sz="1600" dirty="0" smtClean="0">
                <a:latin typeface="微软雅黑" pitchFamily="34" charset="-122"/>
                <a:ea typeface="微软雅黑" pitchFamily="34" charset="-122"/>
              </a:rPr>
              <a:t>208</a:t>
            </a:r>
            <a:r>
              <a:rPr lang="zh-CN" altLang="en-US" sz="1600" dirty="0" smtClean="0">
                <a:latin typeface="微软雅黑" pitchFamily="34" charset="-122"/>
                <a:ea typeface="微软雅黑" pitchFamily="34" charset="-122"/>
              </a:rPr>
              <a:t>室审核完毕</a:t>
            </a: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步骤一：在“劳务发放”中，选择“项目编码”，填写“发放内容” 按“新增发放批次”按钮</a:t>
            </a:r>
            <a:endParaRPr lang="zh-CN" altLang="en-US" sz="1600" dirty="0">
              <a:latin typeface="微软雅黑" pitchFamily="34" charset="-122"/>
              <a:ea typeface="微软雅黑" pitchFamily="34" charset="-122"/>
            </a:endParaRPr>
          </a:p>
        </p:txBody>
      </p:sp>
      <p:pic>
        <p:nvPicPr>
          <p:cNvPr id="7" name="Picture 2"/>
          <p:cNvPicPr>
            <a:picLocks noChangeAspect="1" noChangeArrowheads="1"/>
          </p:cNvPicPr>
          <p:nvPr/>
        </p:nvPicPr>
        <p:blipFill>
          <a:blip r:embed="rId2" cstate="print"/>
          <a:srcRect/>
          <a:stretch>
            <a:fillRect/>
          </a:stretch>
        </p:blipFill>
        <p:spPr bwMode="auto">
          <a:xfrm>
            <a:off x="1043608" y="2636912"/>
            <a:ext cx="6034617" cy="3668707"/>
          </a:xfrm>
          <a:prstGeom prst="rect">
            <a:avLst/>
          </a:prstGeom>
          <a:noFill/>
          <a:ln w="9525">
            <a:noFill/>
            <a:miter lim="800000"/>
            <a:headEnd/>
            <a:tailEnd/>
          </a:ln>
          <a:effectLst/>
        </p:spPr>
      </p:pic>
      <p:sp>
        <p:nvSpPr>
          <p:cNvPr id="8" name="椭圆 7"/>
          <p:cNvSpPr/>
          <p:nvPr/>
        </p:nvSpPr>
        <p:spPr>
          <a:xfrm>
            <a:off x="4857752" y="3571876"/>
            <a:ext cx="242889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214546" y="3643314"/>
            <a:ext cx="242889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normAutofit/>
          </a:bodyPr>
          <a:lstStyle/>
          <a:p>
            <a:pPr algn="l"/>
            <a:r>
              <a:rPr lang="zh-CN" altLang="en-US" sz="3600" dirty="0" smtClean="0">
                <a:latin typeface="微软雅黑" pitchFamily="34" charset="-122"/>
                <a:ea typeface="微软雅黑" pitchFamily="34" charset="-122"/>
              </a:rPr>
              <a:t>财务报销培训</a:t>
            </a:r>
            <a:endParaRPr lang="zh-CN" altLang="en-US" sz="3600" dirty="0"/>
          </a:p>
        </p:txBody>
      </p:sp>
      <p:sp>
        <p:nvSpPr>
          <p:cNvPr id="6" name="内容占位符 5"/>
          <p:cNvSpPr>
            <a:spLocks noGrp="1"/>
          </p:cNvSpPr>
          <p:nvPr>
            <p:ph idx="1"/>
          </p:nvPr>
        </p:nvSpPr>
        <p:spPr>
          <a:xfrm>
            <a:off x="428596" y="1214422"/>
            <a:ext cx="8229600" cy="5054617"/>
          </a:xfrm>
        </p:spPr>
        <p:txBody>
          <a:bodyPr/>
          <a:lstStyle/>
          <a:p>
            <a:pPr>
              <a:buNone/>
            </a:pPr>
            <a:r>
              <a:rPr lang="zh-CN" altLang="en-US" sz="1600" dirty="0" smtClean="0">
                <a:latin typeface="微软雅黑" pitchFamily="34" charset="-122"/>
                <a:ea typeface="微软雅黑" pitchFamily="34" charset="-122"/>
              </a:rPr>
              <a:t>   步骤二：屏幕下方“批次单据”中会出现一行，点击“编辑”</a:t>
            </a:r>
            <a:endParaRPr lang="en-US" altLang="zh-CN" sz="1600" dirty="0" smtClean="0">
              <a:latin typeface="微软雅黑" pitchFamily="34" charset="-122"/>
              <a:ea typeface="微软雅黑" pitchFamily="34" charset="-122"/>
            </a:endParaRPr>
          </a:p>
          <a:p>
            <a:endParaRPr lang="zh-CN" altLang="en-US" dirty="0"/>
          </a:p>
        </p:txBody>
      </p:sp>
      <p:pic>
        <p:nvPicPr>
          <p:cNvPr id="7" name="Picture 2"/>
          <p:cNvPicPr>
            <a:picLocks noChangeAspect="1" noChangeArrowheads="1"/>
          </p:cNvPicPr>
          <p:nvPr/>
        </p:nvPicPr>
        <p:blipFill>
          <a:blip r:embed="rId2" cstate="print"/>
          <a:srcRect/>
          <a:stretch>
            <a:fillRect/>
          </a:stretch>
        </p:blipFill>
        <p:spPr bwMode="auto">
          <a:xfrm>
            <a:off x="1071538" y="1714488"/>
            <a:ext cx="6034617" cy="4071967"/>
          </a:xfrm>
          <a:prstGeom prst="rect">
            <a:avLst/>
          </a:prstGeom>
          <a:noFill/>
          <a:ln w="9525">
            <a:noFill/>
            <a:miter lim="800000"/>
            <a:headEnd/>
            <a:tailEnd/>
          </a:ln>
          <a:effectLst/>
        </p:spPr>
      </p:pic>
      <p:sp>
        <p:nvSpPr>
          <p:cNvPr id="8" name="椭圆 7"/>
          <p:cNvSpPr/>
          <p:nvPr/>
        </p:nvSpPr>
        <p:spPr>
          <a:xfrm>
            <a:off x="2571736" y="3643314"/>
            <a:ext cx="57150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latin typeface="微软雅黑" pitchFamily="34" charset="-122"/>
                <a:ea typeface="微软雅黑" pitchFamily="34" charset="-122"/>
              </a:rPr>
              <a:t>财务报销培训</a:t>
            </a:r>
            <a:endParaRPr lang="zh-CN" altLang="en-US" sz="3600" dirty="0"/>
          </a:p>
        </p:txBody>
      </p:sp>
      <p:sp>
        <p:nvSpPr>
          <p:cNvPr id="4" name="内容占位符 3"/>
          <p:cNvSpPr>
            <a:spLocks noGrp="1"/>
          </p:cNvSpPr>
          <p:nvPr>
            <p:ph idx="1"/>
          </p:nvPr>
        </p:nvSpPr>
        <p:spPr/>
        <p:txBody>
          <a:bodyPr>
            <a:normAutofit/>
          </a:bodyPr>
          <a:lstStyle/>
          <a:p>
            <a:pPr>
              <a:buNone/>
            </a:pPr>
            <a:r>
              <a:rPr lang="zh-CN" altLang="en-US" sz="1600" dirty="0" smtClean="0">
                <a:latin typeface="微软雅黑" pitchFamily="34" charset="-122"/>
                <a:ea typeface="微软雅黑" pitchFamily="34" charset="-122"/>
              </a:rPr>
              <a:t>     步骤三：在查询条件中选择所需发放的人员名单，并在随后出现的列表中填写金额，并</a:t>
            </a:r>
            <a:r>
              <a:rPr lang="zh-CN" altLang="en-US" sz="1600" dirty="0" smtClean="0">
                <a:latin typeface="微软雅黑" pitchFamily="34" charset="-122"/>
                <a:ea typeface="微软雅黑" pitchFamily="34" charset="-122"/>
              </a:rPr>
              <a:t>保存打印、提交，</a:t>
            </a:r>
            <a:r>
              <a:rPr lang="zh-CN" altLang="en-US" sz="1600" dirty="0" smtClean="0">
                <a:latin typeface="微软雅黑" pitchFamily="34" charset="-122"/>
                <a:ea typeface="微软雅黑" pitchFamily="34" charset="-122"/>
              </a:rPr>
              <a:t>作为申请报销的附件</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buNone/>
            </a:pPr>
            <a:r>
              <a:rPr lang="en-US" altLang="zh-CN"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具体</a:t>
            </a:r>
            <a:r>
              <a:rPr lang="zh-CN" altLang="en-US" sz="1600" smtClean="0">
                <a:latin typeface="微软雅黑" pitchFamily="34" charset="-122"/>
                <a:ea typeface="微软雅黑" pitchFamily="34" charset="-122"/>
              </a:rPr>
              <a:t>操作办法可以参考财务</a:t>
            </a:r>
            <a:r>
              <a:rPr lang="zh-CN" altLang="en-US" sz="1600" dirty="0" smtClean="0">
                <a:latin typeface="微软雅黑" pitchFamily="34" charset="-122"/>
                <a:ea typeface="微软雅黑" pitchFamily="34" charset="-122"/>
              </a:rPr>
              <a:t>处网站上的“办事指南”中的</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薪资平台操作指南</a:t>
            </a:r>
            <a:r>
              <a:rPr lang="en-US" altLang="zh-CN"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pic>
        <p:nvPicPr>
          <p:cNvPr id="5" name="Picture 2"/>
          <p:cNvPicPr>
            <a:picLocks noChangeAspect="1" noChangeArrowheads="1"/>
          </p:cNvPicPr>
          <p:nvPr/>
        </p:nvPicPr>
        <p:blipFill>
          <a:blip r:embed="rId2" cstate="print"/>
          <a:srcRect/>
          <a:stretch>
            <a:fillRect/>
          </a:stretch>
        </p:blipFill>
        <p:spPr bwMode="auto">
          <a:xfrm>
            <a:off x="1214414" y="2500306"/>
            <a:ext cx="6034617" cy="3929090"/>
          </a:xfrm>
          <a:prstGeom prst="rect">
            <a:avLst/>
          </a:prstGeom>
          <a:noFill/>
          <a:ln w="9525">
            <a:noFill/>
            <a:miter lim="800000"/>
            <a:headEnd/>
            <a:tailEnd/>
          </a:ln>
          <a:effectLst/>
        </p:spPr>
      </p:pic>
      <p:sp>
        <p:nvSpPr>
          <p:cNvPr id="6" name="椭圆 5"/>
          <p:cNvSpPr/>
          <p:nvPr/>
        </p:nvSpPr>
        <p:spPr>
          <a:xfrm>
            <a:off x="5929322" y="3357562"/>
            <a:ext cx="57150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1661</TotalTime>
  <Words>971</Words>
  <Application>Microsoft Office PowerPoint</Application>
  <PresentationFormat>全屏显示(4:3)</PresentationFormat>
  <Paragraphs>67</Paragraphs>
  <Slides>9</Slides>
  <Notes>0</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财务报销培训 </vt:lpstr>
      <vt:lpstr>财务报销培训</vt:lpstr>
      <vt:lpstr>财务报销培训</vt:lpstr>
      <vt:lpstr>财务报销培训</vt:lpstr>
      <vt:lpstr>财务报销培训</vt:lpstr>
      <vt:lpstr>财务报销培训</vt:lpstr>
      <vt:lpstr>财务报销培训</vt:lpstr>
      <vt:lpstr>财务报销培训</vt:lpstr>
      <vt:lpstr>财务报销培训</vt:lpstr>
    </vt:vector>
  </TitlesOfParts>
  <Company>Lenovo (Beijing)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网上报销模块实施方案</dc:title>
  <dc:creator>Lenovo User</dc:creator>
  <cp:lastModifiedBy>Lenovo User</cp:lastModifiedBy>
  <cp:revision>216</cp:revision>
  <dcterms:created xsi:type="dcterms:W3CDTF">2013-10-14T01:29:21Z</dcterms:created>
  <dcterms:modified xsi:type="dcterms:W3CDTF">2013-12-05T07:22:40Z</dcterms:modified>
</cp:coreProperties>
</file>